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3" r:id="rId2"/>
    <p:sldId id="277" r:id="rId3"/>
    <p:sldId id="357" r:id="rId4"/>
    <p:sldId id="363" r:id="rId5"/>
    <p:sldId id="414" r:id="rId6"/>
    <p:sldId id="379" r:id="rId7"/>
    <p:sldId id="380" r:id="rId8"/>
    <p:sldId id="393" r:id="rId9"/>
    <p:sldId id="381" r:id="rId10"/>
    <p:sldId id="400" r:id="rId11"/>
    <p:sldId id="382" r:id="rId12"/>
    <p:sldId id="394" r:id="rId13"/>
    <p:sldId id="384" r:id="rId14"/>
    <p:sldId id="385" r:id="rId15"/>
    <p:sldId id="412" r:id="rId16"/>
    <p:sldId id="395" r:id="rId17"/>
    <p:sldId id="388" r:id="rId18"/>
    <p:sldId id="386" r:id="rId19"/>
    <p:sldId id="397" r:id="rId20"/>
    <p:sldId id="387" r:id="rId21"/>
    <p:sldId id="399" r:id="rId22"/>
    <p:sldId id="389" r:id="rId23"/>
    <p:sldId id="391" r:id="rId24"/>
    <p:sldId id="390" r:id="rId25"/>
    <p:sldId id="392" r:id="rId26"/>
    <p:sldId id="401" r:id="rId27"/>
    <p:sldId id="403" r:id="rId28"/>
    <p:sldId id="404" r:id="rId29"/>
    <p:sldId id="405" r:id="rId30"/>
    <p:sldId id="406" r:id="rId31"/>
    <p:sldId id="410" r:id="rId32"/>
    <p:sldId id="358" r:id="rId33"/>
  </p:sldIdLst>
  <p:sldSz cx="9144000" cy="6858000" type="screen4x3"/>
  <p:notesSz cx="6819900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9">
          <p15:clr>
            <a:srgbClr val="A4A3A4"/>
          </p15:clr>
        </p15:guide>
        <p15:guide id="2" pos="1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" initials="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F67DB"/>
    <a:srgbClr val="800000"/>
    <a:srgbClr val="024588"/>
    <a:srgbClr val="003366"/>
    <a:srgbClr val="38A838"/>
    <a:srgbClr val="CC0000"/>
    <a:srgbClr val="E18203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94638" autoAdjust="0"/>
  </p:normalViewPr>
  <p:slideViewPr>
    <p:cSldViewPr snapToGrid="0">
      <p:cViewPr>
        <p:scale>
          <a:sx n="118" d="100"/>
          <a:sy n="118" d="100"/>
        </p:scale>
        <p:origin x="-36" y="1470"/>
      </p:cViewPr>
      <p:guideLst>
        <p:guide orient="horz" pos="3959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318" y="-9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21:52:37.409" idx="1">
    <p:pos x="4256" y="1323"/>
    <p:text>Texto completamente truncado; quem sugeriu o nome do projeto, afinal? A vice-coordenadora na época? Mas que época, quando isso ocorreu? E quem era ela? Mais abaixo: pelas demais integrantes da... (???) Sugiro que o parágrafo inteiro seja refeito.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22:07:44.816" idx="2">
    <p:pos x="4350" y="1195"/>
    <p:text>'da bucomaxilo' e 'da craniofacial' estão se referindo à cirurgia, é isso?, por isso no feminino.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22:07:44.816" idx="4">
    <p:pos x="4350" y="1195"/>
    <p:text>'da bucomaxilo' e 'da craniofacial' estão se referindo à cirurgia, é isso?, por isso no feminino.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610" y="0"/>
            <a:ext cx="2955290" cy="4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1557"/>
            <a:ext cx="2955290" cy="5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610" y="9391557"/>
            <a:ext cx="2955290" cy="5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FE056E-028B-4C86-B3FA-9A4FD3CAACF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82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67D3-395D-4750-B686-7CB2518C9D98}" type="datetimeFigureOut">
              <a:rPr lang="pt-BR" smtClean="0"/>
              <a:pPr/>
              <a:t>12/06/2019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948"/>
            <a:ext cx="5455920" cy="446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0663"/>
            <a:ext cx="2955290" cy="496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0663"/>
            <a:ext cx="2955290" cy="496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3A21-3E83-4E3F-8F8F-727FF8C087B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37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3A21-3E83-4E3F-8F8F-727FF8C087B7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99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3A21-3E83-4E3F-8F8F-727FF8C087B7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99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3A21-3E83-4E3F-8F8F-727FF8C087B7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54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64736D-577C-45FD-A530-0442BF1D6D7D}" type="slidenum">
              <a:rPr lang="pt-BR" altLang="pt-BR"/>
              <a:pPr/>
              <a:t>26</a:t>
            </a:fld>
            <a:endParaRPr lang="pt-BR" altLang="pt-B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40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1199"/>
            <a:ext cx="5455061" cy="44623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3275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3A21-3E83-4E3F-8F8F-727FF8C087B7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59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Picture 4" descr="Resultado de imagem para flor de lotus desenh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7" y="4672361"/>
            <a:ext cx="2281584" cy="17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82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aude.sp.gov.br/resources/ses/perfil/cidadao/homepage-new/outros-destaques/violencias/ficha_notificacao_indiv_sist_inf_agravos_de_notificacao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3380509" y="4127381"/>
            <a:ext cx="2743200" cy="11234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39495" y="1437379"/>
            <a:ext cx="6028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400" b="1" dirty="0" smtClean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Condutor</a:t>
            </a:r>
            <a:endParaRPr lang="pt-BR" sz="3400" b="1" dirty="0">
              <a:solidFill>
                <a:schemeClr val="accent6">
                  <a:lumMod val="75000"/>
                </a:schemeClr>
              </a:solidFill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endParaRPr lang="pt-BR" b="1" dirty="0">
              <a:solidFill>
                <a:srgbClr val="AF09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dirty="0" smtClean="0">
                <a:solidFill>
                  <a:srgbClr val="7030A0"/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roda da Violência e a Explosão da Agressividade</a:t>
            </a:r>
            <a:endParaRPr lang="pt-BR" sz="3600" dirty="0">
              <a:solidFill>
                <a:srgbClr val="7030A0"/>
              </a:solidFill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" y="5529225"/>
            <a:ext cx="1340519" cy="5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0" y="1257741"/>
            <a:ext cx="9144000" cy="5600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0502" y="704809"/>
            <a:ext cx="725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Regiões de Saúde x Regiões da Justiça</a:t>
            </a:r>
            <a:endParaRPr lang="pt-BR" sz="2800" b="1" dirty="0">
              <a:solidFill>
                <a:srgbClr val="7030A0"/>
              </a:solidFill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445641" y="1620986"/>
            <a:ext cx="6228492" cy="4398956"/>
            <a:chOff x="652965" y="1257741"/>
            <a:chExt cx="5506952" cy="3889359"/>
          </a:xfrm>
        </p:grpSpPr>
        <p:pic>
          <p:nvPicPr>
            <p:cNvPr id="4" name="Imagem 3" descr="Completo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965" y="1257741"/>
              <a:ext cx="5506952" cy="3889359"/>
            </a:xfrm>
            <a:prstGeom prst="rect">
              <a:avLst/>
            </a:prstGeom>
            <a:solidFill>
              <a:sysClr val="windowText" lastClr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Elipse 1"/>
            <p:cNvSpPr/>
            <p:nvPr/>
          </p:nvSpPr>
          <p:spPr bwMode="auto">
            <a:xfrm flipH="1">
              <a:off x="4620551" y="4005560"/>
              <a:ext cx="347956" cy="41269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Elipse 4"/>
            <p:cNvSpPr/>
            <p:nvPr/>
          </p:nvSpPr>
          <p:spPr bwMode="auto">
            <a:xfrm>
              <a:off x="5328606" y="3261091"/>
              <a:ext cx="457200" cy="38032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ipse 5"/>
            <p:cNvSpPr/>
            <p:nvPr/>
          </p:nvSpPr>
          <p:spPr bwMode="auto">
            <a:xfrm>
              <a:off x="4446573" y="3689968"/>
              <a:ext cx="414715" cy="31559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3653552" y="3641417"/>
              <a:ext cx="521937" cy="57049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ipse 7"/>
            <p:cNvSpPr/>
            <p:nvPr/>
          </p:nvSpPr>
          <p:spPr bwMode="auto">
            <a:xfrm>
              <a:off x="4272595" y="3066880"/>
              <a:ext cx="695912" cy="50979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1472751" y="2702741"/>
              <a:ext cx="566442" cy="44910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1755972" y="1917812"/>
              <a:ext cx="534074" cy="47136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2551014" y="1636614"/>
              <a:ext cx="558350" cy="70805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3402659" y="1990641"/>
              <a:ext cx="827452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2830189" y="2593497"/>
              <a:ext cx="683778" cy="66759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67830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289" y="1280060"/>
            <a:ext cx="857755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 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de Trabalho e Fluxo de Atendimento</a:t>
            </a:r>
          </a:p>
          <a:p>
            <a:pPr>
              <a:spcAft>
                <a:spcPts val="600"/>
              </a:spcAft>
            </a:pPr>
            <a:endParaRPr lang="pt-BR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Todas as pacientes 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serão </a:t>
            </a: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encaminhadas pelo Tribunal de Justiça para a Chefia de Gabinete – Coordenação do Projeto 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Fênix/SES.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</a:t>
            </a: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GT – Projeto Fênix para elaboração da rede de atendimento e monitoramento – reuniões 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mensais.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Acolhimento e </a:t>
            </a: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acompanhamento 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 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mulheres vítimas </a:t>
            </a: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violência encaminhadas pelo Tribunal de Justiça do Estado de São 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Paulo. </a:t>
            </a: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112" y="1474019"/>
            <a:ext cx="85775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de Trabalho e Fluxo de Atendimento</a:t>
            </a:r>
          </a:p>
          <a:p>
            <a:pPr>
              <a:spcAft>
                <a:spcPts val="600"/>
              </a:spcAft>
            </a:pPr>
            <a:endParaRPr lang="pt-BR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Abrangência para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 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de São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Paulo, de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acordo com a regionalização da Secretaria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Justiça.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mínima nas unidades de atendimento do Projeto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Fênix.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agendamento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CROSS – Ambulatorial (em elaboração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4374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0" y="858982"/>
            <a:ext cx="9144000" cy="59990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79420" y="914404"/>
            <a:ext cx="597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Origem das pacientes/vítimas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79420" y="1932950"/>
            <a:ext cx="6388165" cy="4426409"/>
            <a:chOff x="793317" y="806666"/>
            <a:chExt cx="7409793" cy="513430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17" y="806666"/>
              <a:ext cx="7409793" cy="513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osango 4"/>
            <p:cNvSpPr/>
            <p:nvPr/>
          </p:nvSpPr>
          <p:spPr bwMode="auto">
            <a:xfrm>
              <a:off x="5668471" y="3867993"/>
              <a:ext cx="914400" cy="91440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Losango 5"/>
            <p:cNvSpPr/>
            <p:nvPr/>
          </p:nvSpPr>
          <p:spPr bwMode="auto">
            <a:xfrm>
              <a:off x="4661013" y="1662913"/>
              <a:ext cx="914400" cy="91440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Losango 6"/>
            <p:cNvSpPr/>
            <p:nvPr/>
          </p:nvSpPr>
          <p:spPr bwMode="auto">
            <a:xfrm>
              <a:off x="4264503" y="2245539"/>
              <a:ext cx="914400" cy="91440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Losango 7"/>
            <p:cNvSpPr/>
            <p:nvPr/>
          </p:nvSpPr>
          <p:spPr bwMode="auto">
            <a:xfrm>
              <a:off x="6809448" y="3281320"/>
              <a:ext cx="914400" cy="91440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Losango 8"/>
            <p:cNvSpPr/>
            <p:nvPr/>
          </p:nvSpPr>
          <p:spPr bwMode="auto">
            <a:xfrm>
              <a:off x="3252998" y="1205713"/>
              <a:ext cx="914400" cy="91440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8145" y="749064"/>
            <a:ext cx="7564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Atendimentos Realizados</a:t>
            </a:r>
          </a:p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2017-2018 e 2019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3220" y="1841231"/>
            <a:ext cx="85047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4C216D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pacientes com deformidades ortopédicas.</a:t>
            </a:r>
          </a:p>
          <a:p>
            <a:pPr marL="285750" indent="-285750">
              <a:spcAft>
                <a:spcPts val="600"/>
              </a:spcAft>
              <a:buClr>
                <a:srgbClr val="4C216D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pacientes com lesão facial para avaliação da bucomaxilo.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4C216D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paciente para avaliação da craniofacial.</a:t>
            </a:r>
          </a:p>
          <a:p>
            <a:pPr marL="285750" indent="-285750">
              <a:spcAft>
                <a:spcPts val="600"/>
              </a:spcAft>
              <a:buClr>
                <a:srgbClr val="4C216D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pacientes com cicatrizes após ferimento com arma branca.</a:t>
            </a:r>
          </a:p>
          <a:p>
            <a:pPr marL="285750" indent="-285750">
              <a:spcAft>
                <a:spcPts val="600"/>
              </a:spcAft>
              <a:buClr>
                <a:srgbClr val="4C216D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pacientes avaliadas pela cirurgia plástica:</a:t>
            </a:r>
          </a:p>
          <a:p>
            <a:pPr marL="742950" lvl="1" indent="-285750">
              <a:spcAft>
                <a:spcPts val="600"/>
              </a:spcAft>
              <a:buClr>
                <a:srgbClr val="4C216D"/>
              </a:buClr>
              <a:buSzPct val="80000"/>
              <a:buFont typeface="Courier New" panose="02070309020205020404" pitchFamily="49" charset="0"/>
              <a:buChar char="o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pacientes com cicatrizes pós-queimaduras;</a:t>
            </a:r>
          </a:p>
          <a:p>
            <a:pPr marL="742950" lvl="1" indent="-285750">
              <a:spcAft>
                <a:spcPts val="600"/>
              </a:spcAft>
              <a:buClr>
                <a:srgbClr val="4C216D"/>
              </a:buClr>
              <a:buSzPct val="80000"/>
              <a:buFont typeface="Courier New" panose="02070309020205020404" pitchFamily="49" charset="0"/>
              <a:buChar char="o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pacientes vítimas de mordedura humana.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8145" y="749064"/>
            <a:ext cx="756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Premiação 2018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4" y="1272281"/>
            <a:ext cx="8521228" cy="53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79263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4964" y="707499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Atendimentos Realizados</a:t>
            </a:r>
          </a:p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2017-2018 </a:t>
            </a:r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2019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4830" y="2092500"/>
            <a:ext cx="8040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75% </a:t>
            </a:r>
            <a:r>
              <a:rPr lang="pt-BR" dirty="0" smtClean="0">
                <a:latin typeface="Calibri" panose="020F0502020204030204" pitchFamily="34" charset="0"/>
              </a:rPr>
              <a:t>das lesões cometidas pelo companheiro de pelo menos </a:t>
            </a:r>
            <a:r>
              <a:rPr lang="pt-BR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10 anos </a:t>
            </a:r>
            <a:r>
              <a:rPr lang="pt-BR" dirty="0" smtClean="0">
                <a:latin typeface="Calibri" panose="020F0502020204030204" pitchFamily="34" charset="0"/>
              </a:rPr>
              <a:t>de convívio.</a:t>
            </a:r>
          </a:p>
          <a:p>
            <a:pPr marL="180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14%</a:t>
            </a:r>
            <a:r>
              <a:rPr lang="pt-BR" dirty="0" smtClean="0">
                <a:latin typeface="Calibri" panose="020F0502020204030204" pitchFamily="34" charset="0"/>
              </a:rPr>
              <a:t> das lesões cometidas pelo </a:t>
            </a:r>
            <a:r>
              <a:rPr lang="pt-BR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pai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</a:rPr>
              <a:t>– que também agrediu a mãe, simultaneamente.</a:t>
            </a:r>
          </a:p>
          <a:p>
            <a:pPr marL="180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11%</a:t>
            </a:r>
            <a:r>
              <a:rPr lang="pt-BR" dirty="0" smtClean="0">
                <a:latin typeface="Calibri" panose="020F0502020204030204" pitchFamily="34" charset="0"/>
              </a:rPr>
              <a:t> das lesões cometidas pelo companheiro com menos de </a:t>
            </a:r>
            <a:r>
              <a:rPr lang="pt-BR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 anos </a:t>
            </a:r>
            <a:r>
              <a:rPr lang="pt-BR" dirty="0" smtClean="0">
                <a:latin typeface="Calibri" panose="020F0502020204030204" pitchFamily="34" charset="0"/>
              </a:rPr>
              <a:t>de convívio.</a:t>
            </a:r>
          </a:p>
          <a:p>
            <a:pPr marL="180000">
              <a:spcBef>
                <a:spcPts val="600"/>
              </a:spcBef>
            </a:pPr>
            <a:endParaRPr lang="pt-BR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6063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30452" y="789931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Sexua</a:t>
            </a:r>
            <a:r>
              <a:rPr lang="pt-BR" sz="2800" b="1" dirty="0" smtClean="0">
                <a:solidFill>
                  <a:srgbClr val="7030A0"/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endParaRPr lang="pt-BR" sz="2800" b="1" dirty="0">
              <a:solidFill>
                <a:srgbClr val="7030A0"/>
              </a:solidFill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668" y="1446912"/>
            <a:ext cx="868604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Técnico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Sexual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nova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publicação em setembro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2016.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 eaLnBrk="1" fontAlgn="auto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Retomamos o GT-VS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outubro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 eaLnBrk="1" fontAlgn="auto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Identificamos a necessidade de atualização dos dados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epidemiológicos.</a:t>
            </a:r>
          </a:p>
          <a:p>
            <a:pPr marL="266700" lvl="0" indent="-266700" eaLnBrk="1" fontAlgn="auto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Participação de atores relacionados à assistência 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vigilância, humanização,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regulação, ouvidoria e apoio da Chefia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Gabinete.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 eaLnBrk="1" fontAlgn="auto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recentemente,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envolvimento da Saúde do Trabalhador,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CRH.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 eaLnBrk="1" fontAlgn="auto" hangingPunct="1">
              <a:spcAft>
                <a:spcPts val="600"/>
              </a:spcAft>
              <a:buFont typeface="Arial" charset="0"/>
              <a:buChar char="•"/>
              <a:defRPr/>
            </a:pPr>
            <a:endParaRPr lang="pt-BR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199" y="1064583"/>
            <a:ext cx="81850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do GT – VS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1082" y="1982941"/>
            <a:ext cx="83712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elaborada com reuniões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mensais.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Webconferências bimensais.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GT com convite ao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de Instrutivo – Violência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Sexual.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Revisão de Protocolos com ampla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divulgação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199" y="912184"/>
            <a:ext cx="81850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do GT – VS </a:t>
            </a: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2019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1082" y="1691988"/>
            <a:ext cx="837121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Calibri" panose="020F0502020204030204" pitchFamily="34" charset="0"/>
              </a:rPr>
              <a:t>Integração </a:t>
            </a:r>
            <a:r>
              <a:rPr lang="pt-BR" dirty="0">
                <a:latin typeface="Calibri" panose="020F0502020204030204" pitchFamily="34" charset="0"/>
              </a:rPr>
              <a:t>Intersetorial – </a:t>
            </a:r>
            <a:r>
              <a:rPr lang="pt-BR" b="1" dirty="0">
                <a:latin typeface="Calibri" panose="020F0502020204030204" pitchFamily="34" charset="0"/>
              </a:rPr>
              <a:t>SSP, SDS, </a:t>
            </a:r>
            <a:r>
              <a:rPr lang="pt-BR" b="1" dirty="0" smtClean="0">
                <a:latin typeface="Calibri" panose="020F0502020204030204" pitchFamily="34" charset="0"/>
              </a:rPr>
              <a:t>MPE, TJ</a:t>
            </a:r>
            <a:r>
              <a:rPr lang="pt-BR" dirty="0" smtClean="0">
                <a:latin typeface="Calibri" panose="020F0502020204030204" pitchFamily="34" charset="0"/>
              </a:rPr>
              <a:t>, </a:t>
            </a:r>
            <a:r>
              <a:rPr lang="pt-BR" b="1" dirty="0" smtClean="0">
                <a:latin typeface="Calibri" panose="020F0502020204030204" pitchFamily="34" charset="0"/>
              </a:rPr>
              <a:t>SE</a:t>
            </a:r>
            <a:r>
              <a:rPr lang="pt-BR" dirty="0" smtClean="0">
                <a:latin typeface="Calibri" panose="020F0502020204030204" pitchFamily="34" charset="0"/>
              </a:rPr>
              <a:t> – Encontros mensais: </a:t>
            </a:r>
            <a:br>
              <a:rPr lang="pt-BR" dirty="0" smtClean="0">
                <a:latin typeface="Calibri" panose="020F0502020204030204" pitchFamily="34" charset="0"/>
              </a:rPr>
            </a:b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Integrar </a:t>
            </a:r>
            <a:r>
              <a:rPr lang="pt-BR" dirty="0">
                <a:solidFill>
                  <a:srgbClr val="7030A0"/>
                </a:solidFill>
                <a:latin typeface="Calibri" panose="020F0502020204030204" pitchFamily="34" charset="0"/>
              </a:rPr>
              <a:t>as equipes nos 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territórios; </a:t>
            </a:r>
            <a:r>
              <a:rPr lang="pt-BR" dirty="0">
                <a:solidFill>
                  <a:srgbClr val="7030A0"/>
                </a:solidFill>
                <a:latin typeface="Calibri" panose="020F0502020204030204" pitchFamily="34" charset="0"/>
              </a:rPr>
              <a:t>f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acilitar </a:t>
            </a:r>
            <a:r>
              <a:rPr lang="pt-BR" dirty="0">
                <a:solidFill>
                  <a:srgbClr val="7030A0"/>
                </a:solidFill>
                <a:latin typeface="Calibri" panose="020F0502020204030204" pitchFamily="34" charset="0"/>
              </a:rPr>
              <a:t>o acesso ao 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atendimento; </a:t>
            </a:r>
            <a:r>
              <a:rPr lang="pt-BR" dirty="0">
                <a:solidFill>
                  <a:srgbClr val="7030A0"/>
                </a:solidFill>
                <a:latin typeface="Calibri" panose="020F0502020204030204" pitchFamily="34" charset="0"/>
              </a:rPr>
              <a:t>e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vitar </a:t>
            </a:r>
            <a:r>
              <a:rPr lang="pt-BR" dirty="0">
                <a:solidFill>
                  <a:srgbClr val="7030A0"/>
                </a:solidFill>
                <a:latin typeface="Calibri" panose="020F0502020204030204" pitchFamily="34" charset="0"/>
              </a:rPr>
              <a:t>revitimização 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da(o</a:t>
            </a:r>
            <a:r>
              <a:rPr lang="pt-BR" dirty="0">
                <a:solidFill>
                  <a:srgbClr val="7030A0"/>
                </a:solidFill>
                <a:latin typeface="Calibri" panose="020F0502020204030204" pitchFamily="34" charset="0"/>
              </a:rPr>
              <a:t>) </a:t>
            </a:r>
            <a:r>
              <a:rPr lang="pt-BR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paciente/vítima.</a:t>
            </a:r>
            <a:endParaRPr lang="pt-BR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Promover a discussão dos protocolos e ajustes no </a:t>
            </a:r>
            <a:r>
              <a:rPr lang="pt-BR" dirty="0" smtClean="0">
                <a:latin typeface="Calibri" panose="020F0502020204030204" pitchFamily="34" charset="0"/>
              </a:rPr>
              <a:t>território, </a:t>
            </a:r>
            <a:r>
              <a:rPr lang="pt-BR" dirty="0">
                <a:latin typeface="Calibri" panose="020F0502020204030204" pitchFamily="34" charset="0"/>
              </a:rPr>
              <a:t>de acordo com suas </a:t>
            </a:r>
            <a:r>
              <a:rPr lang="pt-BR" dirty="0" smtClean="0">
                <a:latin typeface="Calibri" panose="020F0502020204030204" pitchFamily="34" charset="0"/>
              </a:rPr>
              <a:t>realidades. </a:t>
            </a:r>
            <a:endParaRPr lang="pt-BR" dirty="0">
              <a:latin typeface="Calibri" panose="020F050202020403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Calibri" panose="020F0502020204030204" pitchFamily="34" charset="0"/>
              </a:rPr>
              <a:t>Elaboração </a:t>
            </a:r>
            <a:r>
              <a:rPr lang="pt-BR" dirty="0">
                <a:latin typeface="Calibri" panose="020F0502020204030204" pitchFamily="34" charset="0"/>
              </a:rPr>
              <a:t>e ampla divulgação de Nota </a:t>
            </a:r>
            <a:r>
              <a:rPr lang="pt-BR" dirty="0" smtClean="0">
                <a:latin typeface="Calibri" panose="020F0502020204030204" pitchFamily="34" charset="0"/>
              </a:rPr>
              <a:t>Técnica.</a:t>
            </a:r>
            <a:endParaRPr lang="pt-BR" dirty="0">
              <a:latin typeface="Calibri" panose="020F050202020403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Reformulação da </a:t>
            </a:r>
            <a:r>
              <a:rPr lang="pt-BR" dirty="0" smtClean="0">
                <a:latin typeface="Calibri" panose="020F0502020204030204" pitchFamily="34" charset="0"/>
              </a:rPr>
              <a:t>Página </a:t>
            </a:r>
            <a:r>
              <a:rPr lang="pt-BR" dirty="0">
                <a:latin typeface="Calibri" panose="020F0502020204030204" pitchFamily="34" charset="0"/>
              </a:rPr>
              <a:t>da Secretaria da </a:t>
            </a:r>
            <a:r>
              <a:rPr lang="pt-BR" dirty="0" smtClean="0">
                <a:latin typeface="Calibri" panose="020F0502020204030204" pitchFamily="34" charset="0"/>
              </a:rPr>
              <a:t>Saúde.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000" dirty="0">
                <a:solidFill>
                  <a:schemeClr val="accent6">
                    <a:lumMod val="75000"/>
                  </a:schemeClr>
                </a:solidFill>
              </a:rPr>
            </a:b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8309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3380509" y="4127381"/>
            <a:ext cx="2743200" cy="11234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39495" y="1437379"/>
            <a:ext cx="602856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400" b="1" dirty="0" smtClean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Condutor</a:t>
            </a:r>
            <a:endParaRPr lang="pt-BR" sz="3400" b="1" dirty="0">
              <a:solidFill>
                <a:schemeClr val="accent6">
                  <a:lumMod val="75000"/>
                </a:schemeClr>
              </a:solidFill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endParaRPr lang="pt-BR" b="1" dirty="0">
              <a:solidFill>
                <a:srgbClr val="AF09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dirty="0">
                <a:solidFill>
                  <a:srgbClr val="7030A0"/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Combate </a:t>
            </a:r>
            <a:r>
              <a:rPr lang="pt-BR" sz="3600" dirty="0" smtClean="0">
                <a:solidFill>
                  <a:srgbClr val="7030A0"/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às Violências </a:t>
            </a:r>
            <a:r>
              <a:rPr lang="pt-BR" sz="3600" dirty="0">
                <a:solidFill>
                  <a:srgbClr val="7030A0"/>
                </a:solidFill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Estado de São Paulo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9" y="4127381"/>
            <a:ext cx="2535382" cy="110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4228" y="950644"/>
            <a:ext cx="788973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Reformulação da 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Secretaria da 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Saúde, 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proposta de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>
              <a:spcAft>
                <a:spcPts val="600"/>
              </a:spcAft>
              <a:defRPr/>
            </a:pP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F</a:t>
            </a:r>
            <a:r>
              <a:rPr lang="pt-BR" dirty="0" smtClean="0">
                <a:latin typeface="Calibri" panose="020F0502020204030204" pitchFamily="34" charset="0"/>
              </a:rPr>
              <a:t>acilitar </a:t>
            </a:r>
            <a:r>
              <a:rPr lang="pt-BR" dirty="0">
                <a:latin typeface="Calibri" panose="020F0502020204030204" pitchFamily="34" charset="0"/>
              </a:rPr>
              <a:t>o acesso à informação com relação às Violências e referências para </a:t>
            </a:r>
            <a:r>
              <a:rPr lang="pt-BR" dirty="0" smtClean="0">
                <a:latin typeface="Calibri" panose="020F0502020204030204" pitchFamily="34" charset="0"/>
              </a:rPr>
              <a:t>atendimento: </a:t>
            </a:r>
            <a:r>
              <a:rPr lang="pt-BR" b="1" dirty="0">
                <a:latin typeface="Calibri" panose="020F0502020204030204" pitchFamily="34" charset="0"/>
              </a:rPr>
              <a:t>Urgência até 72h</a:t>
            </a:r>
            <a:r>
              <a:rPr lang="pt-BR" dirty="0">
                <a:latin typeface="Calibri" panose="020F0502020204030204" pitchFamily="34" charset="0"/>
              </a:rPr>
              <a:t> e </a:t>
            </a:r>
            <a:r>
              <a:rPr lang="pt-BR" b="1" dirty="0" smtClean="0">
                <a:latin typeface="Calibri" panose="020F0502020204030204" pitchFamily="34" charset="0"/>
              </a:rPr>
              <a:t>Acompanhamento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Violência Sexual</a:t>
            </a: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Projeto Fênix – Violência </a:t>
            </a:r>
            <a:r>
              <a:rPr lang="pt-BR" dirty="0" smtClean="0">
                <a:latin typeface="Calibri" panose="020F0502020204030204" pitchFamily="34" charset="0"/>
              </a:rPr>
              <a:t>Doméstica</a:t>
            </a: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Violência contra Crianças e </a:t>
            </a:r>
            <a:r>
              <a:rPr lang="pt-BR" dirty="0" smtClean="0">
                <a:latin typeface="Calibri" panose="020F0502020204030204" pitchFamily="34" charset="0"/>
              </a:rPr>
              <a:t>Adolescentes</a:t>
            </a:r>
            <a:endParaRPr lang="pt-B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2668" y="1352423"/>
            <a:ext cx="788973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b="1" dirty="0">
                <a:solidFill>
                  <a:srgbClr val="7030A0"/>
                </a:solidFill>
                <a:latin typeface="Lucida Sans" panose="020B0602030504020204" pitchFamily="34" charset="0"/>
              </a:rPr>
              <a:t>Reformulação da </a:t>
            </a:r>
            <a: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Página </a:t>
            </a:r>
            <a:r>
              <a:rPr lang="pt-BR" b="1" dirty="0">
                <a:solidFill>
                  <a:srgbClr val="7030A0"/>
                </a:solidFill>
                <a:latin typeface="Lucida Sans" panose="020B0602030504020204" pitchFamily="34" charset="0"/>
              </a:rPr>
              <a:t>da Secretaria da </a:t>
            </a:r>
            <a: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Saúde, </a:t>
            </a:r>
            <a:r>
              <a:rPr lang="pt-BR" b="1" dirty="0">
                <a:solidFill>
                  <a:srgbClr val="7030A0"/>
                </a:solidFill>
                <a:latin typeface="Lucida Sans" panose="020B0602030504020204" pitchFamily="34" charset="0"/>
              </a:rPr>
              <a:t>com proposta de</a:t>
            </a:r>
            <a: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:</a:t>
            </a:r>
          </a:p>
          <a:p>
            <a:pPr algn="ctr">
              <a:spcAft>
                <a:spcPts val="600"/>
              </a:spcAft>
              <a:defRPr/>
            </a:pPr>
            <a:endParaRPr lang="pt-BR" b="1" dirty="0">
              <a:solidFill>
                <a:srgbClr val="7030A0"/>
              </a:solidFill>
              <a:latin typeface="Lucida Sans" panose="020B0602030504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Calibri" panose="020F0502020204030204" pitchFamily="34" charset="0"/>
              </a:rPr>
              <a:t>Violência </a:t>
            </a:r>
            <a:r>
              <a:rPr lang="pt-BR" dirty="0">
                <a:latin typeface="Calibri" panose="020F0502020204030204" pitchFamily="34" charset="0"/>
              </a:rPr>
              <a:t>contra Idosos</a:t>
            </a: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Violência c</a:t>
            </a:r>
            <a:r>
              <a:rPr lang="pt-BR" dirty="0" smtClean="0">
                <a:latin typeface="Calibri" panose="020F0502020204030204" pitchFamily="34" charset="0"/>
              </a:rPr>
              <a:t>ontra Pessoas Portadoras de Deficiência</a:t>
            </a: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Violência contra LGBT</a:t>
            </a:r>
          </a:p>
          <a:p>
            <a:pPr marL="457200" indent="-457200">
              <a:spcAft>
                <a:spcPts val="600"/>
              </a:spcAft>
              <a:buClr>
                <a:srgbClr val="AF0997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alibri" panose="020F0502020204030204" pitchFamily="34" charset="0"/>
              </a:rPr>
              <a:t>Violência contra o Trabalhador</a:t>
            </a:r>
          </a:p>
        </p:txBody>
      </p:sp>
    </p:spTree>
    <p:extLst>
      <p:ext uri="{BB962C8B-B14F-4D97-AF65-F5344CB8AC3E}">
        <p14:creationId xmlns:p14="http://schemas.microsoft.com/office/powerpoint/2010/main" val="3560118163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1177636"/>
            <a:ext cx="9144000" cy="59297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7200" y="684225"/>
            <a:ext cx="843741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rgbClr val="7030A0"/>
                </a:solidFill>
                <a:latin typeface="Lucida Sans" panose="020B0602030504020204" pitchFamily="34" charset="0"/>
              </a:rPr>
              <a:t>Ampla divulgação da </a:t>
            </a:r>
            <a: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Página </a:t>
            </a:r>
            <a:r>
              <a:rPr lang="pt-BR" b="1" dirty="0">
                <a:solidFill>
                  <a:srgbClr val="7030A0"/>
                </a:solidFill>
                <a:latin typeface="Lucida Sans" panose="020B0602030504020204" pitchFamily="34" charset="0"/>
              </a:rPr>
              <a:t>da Secretaria da Saúde</a:t>
            </a:r>
          </a:p>
          <a:p>
            <a:pPr>
              <a:spcAft>
                <a:spcPts val="600"/>
              </a:spcAft>
              <a:buClr>
                <a:srgbClr val="AF0997"/>
              </a:buClr>
              <a:defRPr/>
            </a:pPr>
            <a:r>
              <a:rPr lang="pt-BR" dirty="0">
                <a:solidFill>
                  <a:srgbClr val="7030A0"/>
                </a:solidFill>
                <a:latin typeface="Lucida Sans" panose="020B0602030504020204" pitchFamily="34" charset="0"/>
              </a:rPr>
              <a:t>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38" y="1476928"/>
            <a:ext cx="7562049" cy="5253015"/>
          </a:xfrm>
          <a:prstGeom prst="rect">
            <a:avLst/>
          </a:prstGeom>
          <a:ln>
            <a:solidFill>
              <a:srgbClr val="990099"/>
            </a:solidFill>
          </a:ln>
        </p:spPr>
      </p:pic>
      <p:sp>
        <p:nvSpPr>
          <p:cNvPr id="3" name="Elipse 2"/>
          <p:cNvSpPr/>
          <p:nvPr/>
        </p:nvSpPr>
        <p:spPr bwMode="auto">
          <a:xfrm>
            <a:off x="5142488" y="3862019"/>
            <a:ext cx="1201668" cy="914400"/>
          </a:xfrm>
          <a:prstGeom prst="ellips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0" y="983525"/>
            <a:ext cx="9144000" cy="5874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37905" y="800117"/>
            <a:ext cx="4576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7030A0"/>
                </a:solidFill>
                <a:latin typeface="Lucida Sans" panose="020B0602030504020204" pitchFamily="34" charset="0"/>
              </a:rPr>
              <a:t>O </a:t>
            </a:r>
            <a:r>
              <a:rPr lang="pt-BR" sz="2800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Conteúdo: </a:t>
            </a:r>
            <a:r>
              <a:rPr lang="pt-BR" sz="2800" b="1" dirty="0">
                <a:solidFill>
                  <a:srgbClr val="7030A0"/>
                </a:solidFill>
                <a:latin typeface="Lucida Sans" panose="020B0602030504020204" pitchFamily="34" charset="0"/>
              </a:rPr>
              <a:t>Violências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6" y="1585859"/>
            <a:ext cx="6829308" cy="5046175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1" y="1159487"/>
            <a:ext cx="9144000" cy="57954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77408" y="811757"/>
            <a:ext cx="4576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7030A0"/>
                </a:solidFill>
                <a:latin typeface="Lucida Sans" panose="020B0602030504020204" pitchFamily="34" charset="0"/>
              </a:rPr>
              <a:t>O </a:t>
            </a:r>
            <a:r>
              <a:rPr lang="pt-BR" sz="2800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Conteúdo: </a:t>
            </a:r>
            <a:r>
              <a:rPr lang="pt-BR" sz="2800" b="1" dirty="0">
                <a:solidFill>
                  <a:srgbClr val="7030A0"/>
                </a:solidFill>
                <a:latin typeface="Lucida Sans" panose="020B0602030504020204" pitchFamily="34" charset="0"/>
              </a:rPr>
              <a:t>Violências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67" y="1651635"/>
            <a:ext cx="7068514" cy="4975741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0" y="0"/>
            <a:ext cx="9379527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" y="135057"/>
            <a:ext cx="5309002" cy="43384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38" y="1897312"/>
            <a:ext cx="5623843" cy="4890419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 bwMode="auto">
          <a:xfrm>
            <a:off x="2289318" y="3244906"/>
            <a:ext cx="1869988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02" t="1325" r="2960" b="2580"/>
          <a:stretch>
            <a:fillRect/>
          </a:stretch>
        </p:blipFill>
        <p:spPr bwMode="auto">
          <a:xfrm>
            <a:off x="4572001" y="1628800"/>
            <a:ext cx="3612481" cy="49685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Espaço Reservado para Título 21"/>
          <p:cNvSpPr txBox="1">
            <a:spLocks/>
          </p:cNvSpPr>
          <p:nvPr/>
        </p:nvSpPr>
        <p:spPr>
          <a:xfrm>
            <a:off x="539750" y="548680"/>
            <a:ext cx="799269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8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Ficha de Notificação de Violência Interpessoal/Autoprovocada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314" t="905" r="1531"/>
          <a:stretch>
            <a:fillRect/>
          </a:stretch>
        </p:blipFill>
        <p:spPr bwMode="auto">
          <a:xfrm>
            <a:off x="857622" y="1628800"/>
            <a:ext cx="3519605" cy="49671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5903640" y="6332290"/>
            <a:ext cx="3240360" cy="464798"/>
            <a:chOff x="3987079" y="6115429"/>
            <a:chExt cx="3924000" cy="66740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47" y="6115429"/>
              <a:ext cx="1195767" cy="591668"/>
            </a:xfrm>
            <a:prstGeom prst="rect">
              <a:avLst/>
            </a:prstGeom>
          </p:spPr>
        </p:pic>
        <p:pic>
          <p:nvPicPr>
            <p:cNvPr id="10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3" y="6334248"/>
              <a:ext cx="648072" cy="33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405924"/>
              <a:ext cx="1354174" cy="22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079" y="6736288"/>
              <a:ext cx="3924000" cy="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637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4967" y="1871084"/>
            <a:ext cx="856895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dirty="0"/>
          </a:p>
          <a:p>
            <a:pPr algn="ctr"/>
            <a:r>
              <a:rPr lang="pt-BR" sz="1200" b="1" dirty="0"/>
              <a:t>http://</a:t>
            </a:r>
            <a:r>
              <a:rPr lang="pt-BR" sz="1200" b="1" dirty="0" smtClean="0"/>
              <a:t>www.saude.sp.gov.br/resources/cve-centro-de-vigilancia-epidemiologica/homepage/downloads/fichas/violencia_v5.pdf </a:t>
            </a:r>
            <a:endParaRPr lang="pt-BR" sz="1200" b="1" dirty="0"/>
          </a:p>
          <a:p>
            <a:pPr algn="ctr"/>
            <a:endParaRPr lang="pt-BR" sz="1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5011" y="3731723"/>
            <a:ext cx="8568952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hlinkClick r:id="rId2"/>
              </a:rPr>
              <a:t>http://www.saude.sp.gov.br/resources/ses/perfil/cidadao/homepage-new/outros-destaques/violencias/ficha_notificacao_indiv_sist_inf_agravos_de_notificacao.pdf</a:t>
            </a:r>
            <a:endParaRPr lang="pt-BR" sz="1200" b="1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903640" y="6332290"/>
            <a:ext cx="3240360" cy="464798"/>
            <a:chOff x="3987079" y="6115429"/>
            <a:chExt cx="3924000" cy="667409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47" y="6115429"/>
              <a:ext cx="1195767" cy="591668"/>
            </a:xfrm>
            <a:prstGeom prst="rect">
              <a:avLst/>
            </a:prstGeom>
          </p:spPr>
        </p:pic>
        <p:pic>
          <p:nvPicPr>
            <p:cNvPr id="7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3" y="6334248"/>
              <a:ext cx="648072" cy="33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405924"/>
              <a:ext cx="1354174" cy="22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079" y="6736288"/>
              <a:ext cx="3924000" cy="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ixaDeTexto 9"/>
          <p:cNvSpPr txBox="1"/>
          <p:nvPr/>
        </p:nvSpPr>
        <p:spPr>
          <a:xfrm>
            <a:off x="529389" y="596766"/>
            <a:ext cx="735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Endereços eletrônicos de acesso à Ficha de Notificação de Violência Interpessoal e Autoprovocada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389" y="1400026"/>
            <a:ext cx="183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Site CVE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4967" y="3308983"/>
            <a:ext cx="183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Site SES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700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6624" y="70395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 de Saúde </a:t>
            </a:r>
            <a:r>
              <a:rPr lang="pt-BR" sz="1800" b="1" dirty="0" smtClean="0"/>
              <a:t> </a:t>
            </a:r>
          </a:p>
          <a:p>
            <a:pPr algn="just"/>
            <a:r>
              <a:rPr lang="pt-B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Notificação de Violência é Compulsória </a:t>
            </a:r>
            <a:r>
              <a:rPr lang="pt-B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para </a:t>
            </a:r>
            <a:r>
              <a:rPr lang="pt-B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casos suspeitos ou confirmados</a:t>
            </a:r>
            <a:r>
              <a:rPr lang="pt-B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violência doméstica/intrafamiliar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 sexual, autoprovocada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 tráfico de pessoas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 trabalho escravo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 trabalho infantil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 tortura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 intervenção legal e violências </a:t>
            </a:r>
            <a:r>
              <a:rPr lang="pt-BR" sz="1800" dirty="0" err="1" smtClean="0"/>
              <a:t>homofóbicas</a:t>
            </a:r>
            <a:r>
              <a:rPr lang="pt-BR" sz="1800" dirty="0" smtClean="0"/>
              <a:t> contra mulheres e homens em todas as idades. 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No caso de </a:t>
            </a:r>
            <a:r>
              <a:rPr lang="pt-B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violência extrafamiliar/comunitária</a:t>
            </a:r>
            <a:r>
              <a:rPr lang="pt-BR" sz="1800" dirty="0" smtClean="0"/>
              <a:t>, somente serão objetos de notificação as violências contra crianças, adolescentes, mulheres, pessoas idosas, pessoa com deficiência, indígenas e população LGBT.</a:t>
            </a:r>
          </a:p>
          <a:p>
            <a:endParaRPr lang="pt-BR" sz="1800" dirty="0"/>
          </a:p>
        </p:txBody>
      </p:sp>
      <p:grpSp>
        <p:nvGrpSpPr>
          <p:cNvPr id="4" name="Grupo 3"/>
          <p:cNvGrpSpPr/>
          <p:nvPr/>
        </p:nvGrpSpPr>
        <p:grpSpPr>
          <a:xfrm>
            <a:off x="5903640" y="6332290"/>
            <a:ext cx="3240360" cy="464798"/>
            <a:chOff x="3987079" y="6115429"/>
            <a:chExt cx="3924000" cy="66740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47" y="6115429"/>
              <a:ext cx="1195767" cy="591668"/>
            </a:xfrm>
            <a:prstGeom prst="rect">
              <a:avLst/>
            </a:prstGeom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3" y="6334248"/>
              <a:ext cx="648072" cy="33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405924"/>
              <a:ext cx="1354174" cy="22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079" y="6736288"/>
              <a:ext cx="3924000" cy="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22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05087" y="970249"/>
            <a:ext cx="856932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alt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Todos(as) profissionais de saúde </a:t>
            </a:r>
            <a:r>
              <a:rPr lang="pt-BR" altLang="pt-BR" sz="2400" b="1" dirty="0"/>
              <a:t>devem notificar. </a:t>
            </a:r>
            <a:endParaRPr lang="pt-BR" altLang="pt-BR" sz="2400" b="1" dirty="0" smtClean="0"/>
          </a:p>
          <a:p>
            <a:pPr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altLang="pt-BR" sz="2400" b="1" dirty="0" smtClean="0"/>
              <a:t>A </a:t>
            </a:r>
            <a:r>
              <a:rPr lang="pt-BR" alt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notificação</a:t>
            </a:r>
            <a:r>
              <a:rPr lang="pt-BR" altLang="pt-BR" sz="2400" b="1" dirty="0">
                <a:solidFill>
                  <a:srgbClr val="C00000"/>
                </a:solidFill>
              </a:rPr>
              <a:t> </a:t>
            </a:r>
            <a:r>
              <a:rPr lang="pt-BR" alt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compulsória </a:t>
            </a:r>
            <a:r>
              <a:rPr lang="pt-BR" altLang="pt-BR" sz="2400" b="1" dirty="0"/>
              <a:t>em conformidade com a legislação. </a:t>
            </a:r>
            <a:endParaRPr lang="pt-BR" altLang="pt-BR" sz="2400" b="1" dirty="0" smtClean="0"/>
          </a:p>
          <a:p>
            <a:pPr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altLang="pt-BR" sz="2400" b="1" u="sng" dirty="0" smtClean="0"/>
              <a:t>Ela </a:t>
            </a:r>
            <a:r>
              <a:rPr lang="pt-BR" altLang="pt-BR" sz="2400" b="1" u="sng" dirty="0"/>
              <a:t>não se restringe a uma ou outra categoria profissional</a:t>
            </a:r>
            <a:r>
              <a:rPr lang="pt-BR" altLang="pt-BR" sz="2400" b="1" u="sng" dirty="0" smtClean="0"/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altLang="pt-BR" sz="2400" b="1" u="sng" dirty="0" smtClean="0"/>
              <a:t> </a:t>
            </a:r>
            <a:r>
              <a:rPr lang="pt-BR" altLang="pt-BR" sz="2400" b="1" dirty="0"/>
              <a:t>O ideal é que o(a) </a:t>
            </a:r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 que </a:t>
            </a: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fez o atendimento </a:t>
            </a:r>
            <a:r>
              <a:rPr lang="pt-BR" altLang="pt-BR" sz="2400" b="1" dirty="0"/>
              <a:t>também faça a </a:t>
            </a:r>
            <a:r>
              <a:rPr lang="pt-BR" altLang="pt-BR" sz="2400" b="1" dirty="0" smtClean="0"/>
              <a:t>notificação.</a:t>
            </a:r>
          </a:p>
          <a:p>
            <a:pPr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altLang="pt-BR" sz="2400" b="1" dirty="0" smtClean="0"/>
              <a:t> </a:t>
            </a:r>
            <a:r>
              <a:rPr lang="pt-BR" altLang="pt-BR" sz="2400" b="1" dirty="0"/>
              <a:t>equipe ou o serviço de saúde tem autonomia para definir qual profissional preencherá a ficha de notificação de violência interpessoal e autoprovocada, de acordo com o contexto de cada caso</a:t>
            </a:r>
            <a:r>
              <a:rPr lang="pt-BR" altLang="pt-BR" sz="2400" b="1" dirty="0" smtClean="0"/>
              <a:t>.</a:t>
            </a: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altLang="pt-BR" sz="2400" b="1" dirty="0"/>
              <a:t>Recomenda-se que as </a:t>
            </a: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comunicações exigidas por lei às instâncias de proteção e responsabilização não sejam feitas com a cópia da ficha de notificação, mas em um </a:t>
            </a:r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</a:t>
            </a:r>
            <a:r>
              <a:rPr lang="pt-BR" altLang="pt-BR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pt-BR" alt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37013" y="332656"/>
            <a:ext cx="488901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quem cabe a notificação</a:t>
            </a:r>
            <a:r>
              <a:rPr lang="pt-BR" sz="2800" b="1" dirty="0" smtClean="0">
                <a:solidFill>
                  <a:srgbClr val="0070C0"/>
                </a:solidFill>
              </a:rPr>
              <a:t>?</a:t>
            </a:r>
            <a:endParaRPr lang="pt-BR" sz="2800" b="1" dirty="0">
              <a:solidFill>
                <a:srgbClr val="0070C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903640" y="6305916"/>
            <a:ext cx="3240360" cy="464798"/>
            <a:chOff x="3987079" y="6115429"/>
            <a:chExt cx="3924000" cy="66740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47" y="6115429"/>
              <a:ext cx="1195767" cy="591668"/>
            </a:xfrm>
            <a:prstGeom prst="rect">
              <a:avLst/>
            </a:prstGeom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3" y="6334248"/>
              <a:ext cx="648072" cy="33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405924"/>
              <a:ext cx="1354174" cy="22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079" y="6736288"/>
              <a:ext cx="3924000" cy="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77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4767" y="989042"/>
            <a:ext cx="2612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0542" y="1887616"/>
            <a:ext cx="858345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Apresentação do Grupo Técnico de Trabalho. 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Firmar parcerias. 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Reafirmar protocolos de atendimento e conduta.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 de agenda permanente.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Construir discussão permanente sobre Violências nos territórios.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5062" y="1281338"/>
            <a:ext cx="823321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latin typeface="Calibri" panose="020F0502020204030204" pitchFamily="34" charset="0"/>
              </a:rPr>
              <a:t>. </a:t>
            </a:r>
            <a:endParaRPr lang="pt-BR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t-BR" sz="2800" b="1" dirty="0">
              <a:latin typeface="Calibri" panose="020F0502020204030204" pitchFamily="34" charset="0"/>
            </a:endParaRPr>
          </a:p>
          <a:p>
            <a:pPr algn="ctr">
              <a:buClr>
                <a:schemeClr val="tx2"/>
              </a:buClr>
              <a:defRPr/>
            </a:pP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Profissional de saúde, notifique os casos </a:t>
            </a:r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suspeitos</a:t>
            </a:r>
          </a:p>
          <a:p>
            <a:pPr algn="ctr">
              <a:buClr>
                <a:schemeClr val="tx2"/>
              </a:buClr>
              <a:defRPr/>
            </a:pPr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 confirmados de violências interpessoais e </a:t>
            </a:r>
            <a:endParaRPr lang="pt-BR" sz="28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buClr>
                <a:schemeClr val="tx2"/>
              </a:buClr>
              <a:defRPr/>
            </a:pPr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autoprovocadas 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 seja um(a) agente de transformação</a:t>
            </a:r>
            <a:r>
              <a:rPr lang="pt-BR" b="1" i="1" dirty="0">
                <a:solidFill>
                  <a:srgbClr val="C00000"/>
                </a:solidFill>
                <a:latin typeface="Calibri" panose="020F0502020204030204" pitchFamily="34" charset="0"/>
              </a:rPr>
              <a:t>! 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903640" y="6332290"/>
            <a:ext cx="3240360" cy="464798"/>
            <a:chOff x="3987079" y="6115429"/>
            <a:chExt cx="3924000" cy="66740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47" y="6115429"/>
              <a:ext cx="1195767" cy="591668"/>
            </a:xfrm>
            <a:prstGeom prst="rect">
              <a:avLst/>
            </a:prstGeom>
          </p:spPr>
        </p:pic>
        <p:pic>
          <p:nvPicPr>
            <p:cNvPr id="5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3" y="6334248"/>
              <a:ext cx="648072" cy="33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405924"/>
              <a:ext cx="1354174" cy="22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079" y="6736288"/>
              <a:ext cx="3924000" cy="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54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35718" y="1488932"/>
            <a:ext cx="9144000" cy="530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090"/>
            <a:ext cx="8280400" cy="5473278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Dispositivo disparador de processos – instrumento de gestão: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pt-BR" altLang="pt-BR" sz="2400" dirty="0" smtClean="0">
              <a:latin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Visibilidade ao problema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 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Articulação intrassetorial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Calibri" pitchFamily="34" charset="0"/>
              </a:rPr>
              <a:t>	</a:t>
            </a:r>
            <a:endParaRPr lang="pt-BR" altLang="pt-BR" sz="2400" dirty="0" smtClean="0">
              <a:latin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Organização dos serviços de saúde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pt-BR" altLang="pt-BR" sz="2400" dirty="0" smtClean="0">
              <a:latin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Articulação intersetorial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pt-BR" altLang="pt-BR" sz="2400" dirty="0" smtClean="0">
              <a:latin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Calibri" pitchFamily="34" charset="0"/>
              </a:rPr>
              <a:t>Formação de redes de atenção e de proteção às pessoas </a:t>
            </a:r>
            <a:br>
              <a:rPr lang="pt-BR" altLang="pt-BR" sz="2400" dirty="0" smtClean="0">
                <a:latin typeface="Calibri" pitchFamily="34" charset="0"/>
              </a:rPr>
            </a:br>
            <a:r>
              <a:rPr lang="pt-BR" altLang="pt-BR" sz="2400" dirty="0" smtClean="0">
                <a:latin typeface="Calibri" pitchFamily="34" charset="0"/>
              </a:rPr>
              <a:t>em situação de violência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pt-BR" altLang="pt-BR" sz="2400" dirty="0" smtClean="0">
              <a:latin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GARANTIA DE DIREITO E CIDADANIA</a:t>
            </a:r>
          </a:p>
        </p:txBody>
      </p:sp>
      <p:sp>
        <p:nvSpPr>
          <p:cNvPr id="14" name="Espaço Reservado para Título 21"/>
          <p:cNvSpPr txBox="1">
            <a:spLocks/>
          </p:cNvSpPr>
          <p:nvPr/>
        </p:nvSpPr>
        <p:spPr>
          <a:xfrm>
            <a:off x="539750" y="692696"/>
            <a:ext cx="7993064" cy="50405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Vigilância de Violências – VIVA: Notificação</a:t>
            </a:r>
          </a:p>
        </p:txBody>
      </p:sp>
      <p:sp>
        <p:nvSpPr>
          <p:cNvPr id="16" name="Seta para a direita 15"/>
          <p:cNvSpPr/>
          <p:nvPr/>
        </p:nvSpPr>
        <p:spPr>
          <a:xfrm rot="5400000">
            <a:off x="4450996" y="1723310"/>
            <a:ext cx="31503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eta para a direita 16"/>
          <p:cNvSpPr/>
          <p:nvPr/>
        </p:nvSpPr>
        <p:spPr>
          <a:xfrm rot="5400000">
            <a:off x="4450486" y="2422771"/>
            <a:ext cx="31503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eta para a direita 17"/>
          <p:cNvSpPr/>
          <p:nvPr/>
        </p:nvSpPr>
        <p:spPr>
          <a:xfrm rot="5400000">
            <a:off x="4450996" y="3159280"/>
            <a:ext cx="315035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eta para a direita 18"/>
          <p:cNvSpPr/>
          <p:nvPr/>
        </p:nvSpPr>
        <p:spPr>
          <a:xfrm rot="5400000">
            <a:off x="4450996" y="3853960"/>
            <a:ext cx="315035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eta para a direita 19"/>
          <p:cNvSpPr/>
          <p:nvPr/>
        </p:nvSpPr>
        <p:spPr>
          <a:xfrm rot="5400000">
            <a:off x="4450486" y="4558626"/>
            <a:ext cx="315035" cy="360040"/>
          </a:xfrm>
          <a:prstGeom prst="rightArrow">
            <a:avLst/>
          </a:prstGeom>
          <a:solidFill>
            <a:srgbClr val="63252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Seta para a direita 20"/>
          <p:cNvSpPr/>
          <p:nvPr/>
        </p:nvSpPr>
        <p:spPr>
          <a:xfrm rot="5400000">
            <a:off x="4450996" y="5635707"/>
            <a:ext cx="315035" cy="360040"/>
          </a:xfrm>
          <a:prstGeom prst="rightArrow">
            <a:avLst/>
          </a:prstGeom>
          <a:solidFill>
            <a:srgbClr val="63252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971114" y="6439422"/>
            <a:ext cx="3177209" cy="371575"/>
            <a:chOff x="3987079" y="6115429"/>
            <a:chExt cx="3924000" cy="66740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47" y="6115429"/>
              <a:ext cx="1195767" cy="591668"/>
            </a:xfrm>
            <a:prstGeom prst="rect">
              <a:avLst/>
            </a:prstGeom>
          </p:spPr>
        </p:pic>
        <p:pic>
          <p:nvPicPr>
            <p:cNvPr id="22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3" y="6334248"/>
              <a:ext cx="648072" cy="33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405924"/>
              <a:ext cx="1354174" cy="22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079" y="6736288"/>
              <a:ext cx="3924000" cy="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0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57048" y="2078183"/>
            <a:ext cx="34082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</a:t>
            </a:r>
            <a:r>
              <a:rPr lang="pt-BR" i="1" dirty="0" smtClean="0">
                <a:latin typeface="Calibri" panose="020F0502020204030204" pitchFamily="34" charset="0"/>
              </a:rPr>
              <a:t>Sylmara </a:t>
            </a:r>
            <a:r>
              <a:rPr lang="pt-BR" i="1" dirty="0">
                <a:latin typeface="Calibri" panose="020F0502020204030204" pitchFamily="34" charset="0"/>
              </a:rPr>
              <a:t>Berger Del </a:t>
            </a:r>
            <a:r>
              <a:rPr lang="pt-BR" i="1" dirty="0" smtClean="0">
                <a:latin typeface="Calibri" panose="020F0502020204030204" pitchFamily="34" charset="0"/>
              </a:rPr>
              <a:t>Zotto</a:t>
            </a:r>
          </a:p>
          <a:p>
            <a:pPr algn="ctr">
              <a:spcAft>
                <a:spcPts val="600"/>
              </a:spcAft>
              <a:defRPr/>
            </a:pPr>
            <a:r>
              <a:rPr lang="pt-BR" i="1" dirty="0" smtClean="0">
                <a:latin typeface="Calibri" panose="020F0502020204030204" pitchFamily="34" charset="0"/>
              </a:rPr>
              <a:t>Assistente </a:t>
            </a:r>
            <a:r>
              <a:rPr lang="pt-BR" i="1" dirty="0" smtClean="0">
                <a:latin typeface="Calibri" panose="020F0502020204030204" pitchFamily="34" charset="0"/>
              </a:rPr>
              <a:t>Técnica</a:t>
            </a:r>
          </a:p>
          <a:p>
            <a:pPr algn="ctr">
              <a:spcAft>
                <a:spcPts val="600"/>
              </a:spcAft>
              <a:defRPr/>
            </a:pPr>
            <a:r>
              <a:rPr lang="pt-BR" i="1" dirty="0" smtClean="0">
                <a:latin typeface="Calibri" panose="020F0502020204030204" pitchFamily="34" charset="0"/>
              </a:rPr>
              <a:t>Chefia de Gabinete                                                                                  11 3066 8506                                                                        </a:t>
            </a:r>
            <a:r>
              <a:rPr lang="pt-BR" dirty="0">
                <a:latin typeface="Calibri" panose="020F0502020204030204" pitchFamily="34" charset="0"/>
              </a:rPr>
              <a:t>szotto@saude.sp.gov.br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31135" y="900552"/>
            <a:ext cx="358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>Obrigada!</a:t>
            </a:r>
            <a:endParaRPr lang="pt-BR" sz="3600" b="1" dirty="0">
              <a:solidFill>
                <a:srgbClr val="7030A0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5508" y="4887589"/>
            <a:ext cx="422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Condutor  de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Combate às Violências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Estado de São Paulo</a:t>
            </a:r>
            <a:endParaRPr lang="pt-B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34405" y="897939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5981" y="1593266"/>
            <a:ext cx="8407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Abrir frente junto às áreas temáticas da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 e seu território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relação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à: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Sexual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Doméstica –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Fênix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contra Crianças e Adolescentes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contra Idosos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contra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Deficientes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 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Trabalhador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contra LGBT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6892" y="897939"/>
            <a:ext cx="4874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600"/>
              </a:spcAft>
              <a:defRPr/>
            </a:pP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Doméstica</a:t>
            </a:r>
            <a:endParaRPr lang="pt-B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95457" y="2387150"/>
            <a:ext cx="8030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um padrão de comportamento que envolve </a:t>
            </a:r>
            <a:r>
              <a:rPr lang="pt-BR" b="1" dirty="0"/>
              <a:t>violência</a:t>
            </a:r>
            <a:r>
              <a:rPr lang="pt-BR" dirty="0"/>
              <a:t> ou outro tipo de abuso por parte de uma pessoa contra outra num contexto doméstico, como no caso de um casamento ou união </a:t>
            </a:r>
            <a:r>
              <a:rPr lang="pt-BR" dirty="0" smtClean="0"/>
              <a:t>, </a:t>
            </a:r>
            <a:r>
              <a:rPr lang="pt-BR" dirty="0"/>
              <a:t>ou contra crianças ou idosos.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5658" y="750171"/>
            <a:ext cx="4262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Violência Doméstica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2785" y="1288686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</a:t>
            </a:r>
            <a:r>
              <a:rPr lang="pt-BR" b="1" i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FÊNIX </a:t>
            </a:r>
            <a:endParaRPr lang="pt-BR" b="1" dirty="0">
              <a:solidFill>
                <a:srgbClr val="99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2785" y="1807211"/>
            <a:ext cx="84884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do Projeto</a:t>
            </a:r>
            <a:endParaRPr lang="pt-BR" sz="1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</a:t>
            </a:r>
            <a:r>
              <a:rPr 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“PROJETO FÊNIX”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sugerido, à época Vice- Coordenadora</a:t>
            </a:r>
            <a:r>
              <a:rPr lang="pt-BR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Coordenadoria da Mulher em Situação de Violência Doméstica e Familiar do Poder Judiciário (Comesp)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aceito. 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FÊNIX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 a mitologia grega como ave com propriedades de renascer de suas próprias cinzas.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196" y="838050"/>
            <a:ext cx="89093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</a:t>
            </a:r>
            <a: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  <a:t/>
            </a:r>
            <a:br>
              <a:rPr lang="pt-BR" b="1" dirty="0" smtClean="0">
                <a:solidFill>
                  <a:srgbClr val="7030A0"/>
                </a:solidFill>
                <a:latin typeface="Lucida Sans" panose="020B0602030504020204" pitchFamily="34" charset="0"/>
              </a:rPr>
            </a:br>
            <a:endParaRPr lang="pt-BR" b="1" dirty="0">
              <a:solidFill>
                <a:srgbClr val="7030A0"/>
              </a:solidFill>
              <a:latin typeface="Lucida Sans" panose="020B06020305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Necessidade de apoio à mulher, vítima de violência, além do processo judicial, voltado à recuperação física e psicológica 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mulher vítima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violência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gênero. 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Comunicada a Juízes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Direito das Varas a necessidade de encaminhamento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informações, em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há vítima de violência doméstica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correção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plástica (deformidade estética) ou correção ortopédica e os dados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estatísticos.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Agosto de </a:t>
            </a:r>
            <a:r>
              <a:rPr lang="pt-BR" sz="2000" b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Estadual de Saúde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consultada sobre a possibilidade de participação no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Projeto.</a:t>
            </a:r>
          </a:p>
          <a:p>
            <a:pPr marL="342900" indent="-34290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196" y="1253695"/>
            <a:ext cx="89093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</a:t>
            </a:r>
          </a:p>
          <a:p>
            <a:pPr>
              <a:spcAft>
                <a:spcPts val="600"/>
              </a:spcAft>
            </a:pPr>
            <a:endParaRPr lang="pt-BR" b="1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de 2014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Envolvimento de três serviços da Coordenadoria de Serviços de Saúde – Conjunto Hospitalar 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Mandaqui;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 Geral Vila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Penteado;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Saúde 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Mulher. 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 de </a:t>
            </a:r>
            <a:r>
              <a:rPr lang="pt-BR" sz="2000" b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BR" sz="2000" b="1" dirty="0">
                <a:solidFill>
                  <a:srgbClr val="9A34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Ampliação da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serviços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acolhimento de pacientes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vítimas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violência doméstica no Estado de São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Paulo.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pt-BR" sz="2000" b="1" dirty="0">
                <a:solidFill>
                  <a:srgbClr val="9A34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BR" sz="2000" b="1" dirty="0">
                <a:solidFill>
                  <a:srgbClr val="9A34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 integral em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 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território 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Paulo.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A34A2"/>
              </a:buClr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098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0752" y="802035"/>
            <a:ext cx="8503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Secretarias do Governo </a:t>
            </a:r>
            <a:endParaRPr lang="pt-B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B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de São Paulo </a:t>
            </a: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envolvidas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8904" y="2375898"/>
            <a:ext cx="663142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Estadual de Saúde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Estadual de Justiça e Cidadania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Estadual de Desenvolvimento Social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9A34A2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Segurança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471"/>
            <a:ext cx="895457" cy="38955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1027</Words>
  <Application>Microsoft Office PowerPoint</Application>
  <PresentationFormat>Apresentação na tela (4:3)</PresentationFormat>
  <Paragraphs>161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Ayrton Senna Promoções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Andrea Mennella</dc:creator>
  <cp:lastModifiedBy>Sylmara Berger Del Zotto</cp:lastModifiedBy>
  <cp:revision>257</cp:revision>
  <cp:lastPrinted>2019-04-15T20:24:52Z</cp:lastPrinted>
  <dcterms:created xsi:type="dcterms:W3CDTF">2003-10-20T18:00:05Z</dcterms:created>
  <dcterms:modified xsi:type="dcterms:W3CDTF">2019-06-12T20:29:13Z</dcterms:modified>
</cp:coreProperties>
</file>